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7"/>
  </p:notesMasterIdLst>
  <p:handoutMasterIdLst>
    <p:handoutMasterId r:id="rId58"/>
  </p:handoutMasterIdLst>
  <p:sldIdLst>
    <p:sldId id="394" r:id="rId4"/>
    <p:sldId id="395" r:id="rId5"/>
    <p:sldId id="532" r:id="rId6"/>
    <p:sldId id="396" r:id="rId7"/>
    <p:sldId id="537" r:id="rId8"/>
    <p:sldId id="545" r:id="rId9"/>
    <p:sldId id="470" r:id="rId10"/>
    <p:sldId id="471" r:id="rId11"/>
    <p:sldId id="472" r:id="rId12"/>
    <p:sldId id="477" r:id="rId13"/>
    <p:sldId id="478" r:id="rId14"/>
    <p:sldId id="474" r:id="rId15"/>
    <p:sldId id="476" r:id="rId16"/>
    <p:sldId id="498" r:id="rId17"/>
    <p:sldId id="486" r:id="rId18"/>
    <p:sldId id="479" r:id="rId19"/>
    <p:sldId id="485" r:id="rId20"/>
    <p:sldId id="492" r:id="rId21"/>
    <p:sldId id="490" r:id="rId22"/>
    <p:sldId id="480" r:id="rId23"/>
    <p:sldId id="488" r:id="rId24"/>
    <p:sldId id="487" r:id="rId25"/>
    <p:sldId id="491" r:id="rId26"/>
    <p:sldId id="493" r:id="rId27"/>
    <p:sldId id="495" r:id="rId28"/>
    <p:sldId id="525" r:id="rId29"/>
    <p:sldId id="499" r:id="rId30"/>
    <p:sldId id="481" r:id="rId31"/>
    <p:sldId id="500" r:id="rId32"/>
    <p:sldId id="501" r:id="rId33"/>
    <p:sldId id="502" r:id="rId34"/>
    <p:sldId id="503" r:id="rId35"/>
    <p:sldId id="504" r:id="rId36"/>
    <p:sldId id="507" r:id="rId37"/>
    <p:sldId id="508" r:id="rId38"/>
    <p:sldId id="510" r:id="rId39"/>
    <p:sldId id="511" r:id="rId40"/>
    <p:sldId id="505" r:id="rId41"/>
    <p:sldId id="512" r:id="rId42"/>
    <p:sldId id="506" r:id="rId43"/>
    <p:sldId id="509" r:id="rId44"/>
    <p:sldId id="526" r:id="rId45"/>
    <p:sldId id="536" r:id="rId46"/>
    <p:sldId id="544" r:id="rId47"/>
    <p:sldId id="535" r:id="rId48"/>
    <p:sldId id="541" r:id="rId49"/>
    <p:sldId id="543" r:id="rId50"/>
    <p:sldId id="539" r:id="rId51"/>
    <p:sldId id="540" r:id="rId52"/>
    <p:sldId id="421" r:id="rId53"/>
    <p:sldId id="546" r:id="rId54"/>
    <p:sldId id="352" r:id="rId55"/>
    <p:sldId id="393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4" autoAdjust="0"/>
    <p:restoredTop sz="94954" autoAdjust="0"/>
  </p:normalViewPr>
  <p:slideViewPr>
    <p:cSldViewPr>
      <p:cViewPr varScale="1">
        <p:scale>
          <a:sx n="82" d="100"/>
          <a:sy n="82" d="100"/>
        </p:scale>
        <p:origin x="523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9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64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9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Data Types, Variables, Type Conversions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Centuries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2000;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730484;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centuries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years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days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hours.",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Centuries to Minutes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Console.Write("Centuries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= {1} years = {2} days = {3} hours = {4} minutes", centuries, years, days, hours, minutes);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</a:t>
            </a:r>
            <a:r>
              <a:rPr lang="en-US"/>
              <a:t>a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/>
              <a:t>with exactly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Circle Area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Sum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how many courses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an elevator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Elevator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320636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17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701490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287982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54725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persons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 and Type Conversion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 of a programming language – for C# use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that finds the volume of a prism: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Fix naming,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</a:t>
            </a:r>
            <a:r>
              <a:rPr lang="en-GB"/>
              <a:t>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659127"/>
            <a:ext cx="105156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dul, sh, V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(dul * sh * V)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V);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42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Scope shows from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</a:t>
            </a:r>
          </a:p>
          <a:p>
            <a:r>
              <a:rPr lang="en-GB" dirty="0"/>
              <a:t>Lifetime shows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875212" y="2678538"/>
            <a:ext cx="2133600" cy="670846"/>
          </a:xfrm>
          <a:prstGeom prst="wedgeRoundRectCallout">
            <a:avLst>
              <a:gd name="adj1" fmla="val -152033"/>
              <a:gd name="adj2" fmla="val 758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Main()</a:t>
            </a:r>
            <a:endParaRPr lang="bg-BG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27812" y="3821290"/>
            <a:ext cx="2006707" cy="668775"/>
            <a:chOff x="9578224" y="2590797"/>
            <a:chExt cx="2133600" cy="864511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578224" y="2590800"/>
              <a:ext cx="2133600" cy="864508"/>
            </a:xfrm>
            <a:prstGeom prst="wedgeRoundRectCallout">
              <a:avLst>
                <a:gd name="adj1" fmla="val -218261"/>
                <a:gd name="adj2" fmla="val 56856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578224" y="2590797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313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99412" y="2895600"/>
            <a:ext cx="2095343" cy="914400"/>
          </a:xfrm>
          <a:prstGeom prst="wedgeRoundRectCallout">
            <a:avLst>
              <a:gd name="adj1" fmla="val -86552"/>
              <a:gd name="adj2" fmla="val 128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"outer" variable span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627812" y="3581399"/>
            <a:ext cx="565534" cy="1979451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018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743199"/>
            <a:ext cx="10668000" cy="356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228012" y="3200400"/>
            <a:ext cx="2095343" cy="914400"/>
          </a:xfrm>
          <a:prstGeom prst="wedgeRoundRectCallout">
            <a:avLst>
              <a:gd name="adj1" fmla="val -113221"/>
              <a:gd name="adj2" fmla="val 162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"outer" variable span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551612" y="4953000"/>
            <a:ext cx="260734" cy="4572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3277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100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Classical data types: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Integer </a:t>
            </a:r>
            <a:r>
              <a:rPr lang="en-US" sz="3000" dirty="0"/>
              <a:t>numbers: 8-bit, 16-bit, 32-bit, 64-bit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000" dirty="0"/>
              <a:t>numbers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3000" dirty="0"/>
              <a:t>) – </a:t>
            </a:r>
            <a:br>
              <a:rPr lang="en-US" sz="3000" dirty="0"/>
            </a:br>
            <a:r>
              <a:rPr lang="en-US" sz="3000" dirty="0"/>
              <a:t>good for physics, not for money!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Decimal floating-point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sz="3000" dirty="0"/>
              <a:t>) – 128-bit real number,</a:t>
            </a:r>
            <a:br>
              <a:rPr lang="en-US" sz="3000" dirty="0"/>
            </a:br>
            <a:r>
              <a:rPr lang="en-US" sz="3000" dirty="0"/>
              <a:t>for financial calculations / large precision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and String</a:t>
            </a:r>
            <a:r>
              <a:rPr lang="en-US" dirty="0"/>
              <a:t>: Represents symbolic and text information</a:t>
            </a:r>
          </a:p>
          <a:p>
            <a:pPr>
              <a:spcBef>
                <a:spcPts val="1200"/>
              </a:spcBef>
            </a:pPr>
            <a:r>
              <a:rPr lang="en-US" dirty="0"/>
              <a:t>Type conversion – Types can be converted into other types</a:t>
            </a:r>
          </a:p>
          <a:p>
            <a:pPr>
              <a:spcBef>
                <a:spcPts val="1200"/>
              </a:spcBef>
            </a:pPr>
            <a:r>
              <a:rPr lang="en-US" dirty="0"/>
              <a:t>Variables – Store information. Have scope, span and lifetime</a:t>
            </a:r>
          </a:p>
          <a:p>
            <a:pPr lvl="1">
              <a:spcBef>
                <a:spcPts val="12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33" y="178069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3491</Words>
  <Application>Microsoft Office PowerPoint</Application>
  <PresentationFormat>Custom</PresentationFormat>
  <Paragraphs>679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ゴシック</vt:lpstr>
      <vt:lpstr>Arial</vt:lpstr>
      <vt:lpstr>Calibri</vt:lpstr>
      <vt:lpstr>Consolas</vt:lpstr>
      <vt:lpstr>Tahoma</vt:lpstr>
      <vt:lpstr>Wingdings</vt:lpstr>
      <vt:lpstr>Wingdings 2</vt:lpstr>
      <vt:lpstr>SoftUni 16x9</vt:lpstr>
      <vt:lpstr>1_SoftUni 16x9</vt:lpstr>
      <vt:lpstr>Data Types and Variables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Centuries – Example</vt:lpstr>
      <vt:lpstr>Beware of Integer Overflow!</vt:lpstr>
      <vt:lpstr>Problem: Centuries to Minutes</vt:lpstr>
      <vt:lpstr>Solution: Centuries to Minutes</vt:lpstr>
      <vt:lpstr>Integer Literals</vt:lpstr>
      <vt:lpstr>What are Floating-Point Types?</vt:lpstr>
      <vt:lpstr>Floating-Point Numbers</vt:lpstr>
      <vt:lpstr>PI Precision – Example</vt:lpstr>
      <vt:lpstr>Rounding Floating-Point Numbers</vt:lpstr>
      <vt:lpstr>Problem: Circle Area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Type Conversion</vt:lpstr>
      <vt:lpstr>Problem: Elevator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 and Type Conversion</vt:lpstr>
      <vt:lpstr>Naming Variables</vt:lpstr>
      <vt:lpstr>Problem: Refactor Volume of Pyramid</vt:lpstr>
      <vt:lpstr>Variable Scope and Lifetime</vt:lpstr>
      <vt:lpstr>Variable Span</vt:lpstr>
      <vt:lpstr>Variable Span</vt:lpstr>
      <vt:lpstr>Problem: Refactor Special Numbers</vt:lpstr>
      <vt:lpstr>Variables</vt:lpstr>
      <vt:lpstr>Summary</vt:lpstr>
      <vt:lpstr>Data Types and Variables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Methods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2016-09-21T10:48:38Z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